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5" r:id="rId6"/>
    <p:sldId id="270" r:id="rId7"/>
    <p:sldId id="269" r:id="rId8"/>
    <p:sldId id="261" r:id="rId9"/>
    <p:sldId id="264" r:id="rId10"/>
    <p:sldId id="263" r:id="rId11"/>
    <p:sldId id="266" r:id="rId12"/>
    <p:sldId id="267" r:id="rId13"/>
    <p:sldId id="271" r:id="rId14"/>
    <p:sldId id="272" r:id="rId15"/>
    <p:sldId id="273" r:id="rId16"/>
    <p:sldId id="262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92644" autoAdjust="0"/>
  </p:normalViewPr>
  <p:slideViewPr>
    <p:cSldViewPr>
      <p:cViewPr varScale="1">
        <p:scale>
          <a:sx n="108" d="100"/>
          <a:sy n="108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0B5D7-E38E-417E-A531-9BBC69BBEF7B}" type="datetimeFigureOut">
              <a:rPr lang="es-ES" smtClean="0"/>
              <a:pPr/>
              <a:t>18/05/2014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52D19-7417-4C28-B4BC-C92273CFB5E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1916832"/>
            <a:ext cx="9144000" cy="720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644008" y="1916832"/>
            <a:ext cx="4248472" cy="57606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i="0" u="none" strike="noStrike" kern="1200" normalizeH="0" baseline="0" noProof="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VisualPresencia</a:t>
            </a:r>
            <a:r>
              <a:rPr kumimoji="0" lang="es-ES" sz="3600" i="0" u="none" strike="noStrike" kern="1200" normalizeH="0" baseline="0" noProof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Cloud </a:t>
            </a:r>
            <a:endParaRPr kumimoji="0" lang="es-ES" sz="3600" i="0" u="none" strike="noStrike" kern="1200" normalizeH="0" baseline="0" noProof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2304256" cy="1818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13 Rectángulo"/>
          <p:cNvSpPr/>
          <p:nvPr/>
        </p:nvSpPr>
        <p:spPr>
          <a:xfrm>
            <a:off x="3347864" y="4941168"/>
            <a:ext cx="54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</a:rPr>
              <a:t>Tu nueva oportunidad de negocio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7" name="6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8" name="7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1193475" cy="54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1763688" y="1268760"/>
            <a:ext cx="7200800" cy="4392488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50000"/>
              </a:lnSpc>
              <a:buFont typeface="Arial" charset="0"/>
              <a:buNone/>
            </a:pPr>
            <a:r>
              <a:rPr lang="es-ES" sz="2400" b="1" dirty="0" smtClean="0">
                <a:solidFill>
                  <a:srgbClr val="0070C0"/>
                </a:solidFill>
              </a:rPr>
              <a:t>Más Ventajas del Producto</a:t>
            </a:r>
            <a:endParaRPr lang="es-ES" sz="1800" b="1" dirty="0" smtClean="0">
              <a:solidFill>
                <a:srgbClr val="0070C0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000" b="1" dirty="0" smtClean="0">
                <a:solidFill>
                  <a:srgbClr val="0070C0"/>
                </a:solidFill>
              </a:rPr>
              <a:t> Configuración y </a:t>
            </a:r>
            <a:r>
              <a:rPr lang="es-ES" sz="2000" b="1" dirty="0" err="1" smtClean="0">
                <a:solidFill>
                  <a:srgbClr val="0070C0"/>
                </a:solidFill>
              </a:rPr>
              <a:t>parametrización</a:t>
            </a:r>
            <a:r>
              <a:rPr lang="es-ES" sz="2000" b="1" dirty="0" smtClean="0">
                <a:solidFill>
                  <a:srgbClr val="0070C0"/>
                </a:solidFill>
              </a:rPr>
              <a:t> a medida.</a:t>
            </a:r>
          </a:p>
          <a:p>
            <a:pPr marL="0" indent="0" eaLnBrk="1" hangingPunct="1">
              <a:lnSpc>
                <a:spcPct val="150000"/>
              </a:lnSpc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000" b="1" dirty="0" smtClean="0">
                <a:solidFill>
                  <a:srgbClr val="0070C0"/>
                </a:solidFill>
              </a:rPr>
              <a:t> El cliente solo facilita un listado de empleados, centros de trabajo, horarios y calendario laboral, tipos de incidencias, permisos y vacaciones, etc.</a:t>
            </a:r>
          </a:p>
          <a:p>
            <a:pPr marL="0" indent="0" algn="just" eaLnBrk="1" hangingPunct="1">
              <a:lnSpc>
                <a:spcPct val="150000"/>
              </a:lnSpc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000" b="1" dirty="0" smtClean="0">
                <a:solidFill>
                  <a:srgbClr val="0070C0"/>
                </a:solidFill>
              </a:rPr>
              <a:t> Desde el primer inicio de sesión el cliente se encontrará con toda la aplicación configurada.</a:t>
            </a:r>
            <a:endParaRPr lang="es-ES" sz="1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6" name="5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6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sp>
        <p:nvSpPr>
          <p:cNvPr id="10" name="9 Rectángulo"/>
          <p:cNvSpPr/>
          <p:nvPr/>
        </p:nvSpPr>
        <p:spPr>
          <a:xfrm>
            <a:off x="0" y="3573016"/>
            <a:ext cx="9144000" cy="720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angle 3"/>
          <p:cNvSpPr txBox="1">
            <a:spLocks/>
          </p:cNvSpPr>
          <p:nvPr/>
        </p:nvSpPr>
        <p:spPr>
          <a:xfrm>
            <a:off x="4644008" y="3645024"/>
            <a:ext cx="4248472" cy="57606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 fontScale="55000" lnSpcReduction="20000"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600" noProof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Módulos de </a:t>
            </a:r>
            <a:r>
              <a:rPr kumimoji="0" lang="es-ES" sz="3600" i="0" u="none" strike="noStrike" kern="1200" normalizeH="0" baseline="0" noProof="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VisualPresencia</a:t>
            </a:r>
            <a:r>
              <a:rPr kumimoji="0" lang="es-ES" sz="3600" i="0" u="none" strike="noStrike" kern="1200" normalizeH="0" baseline="0" noProof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Cloud </a:t>
            </a:r>
            <a:endParaRPr kumimoji="0" lang="es-ES" sz="3600" i="0" u="none" strike="noStrike" kern="1200" normalizeH="0" baseline="0" noProof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6" name="5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6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000" y="1124744"/>
            <a:ext cx="8856000" cy="5104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17 Rectángulo"/>
          <p:cNvSpPr/>
          <p:nvPr/>
        </p:nvSpPr>
        <p:spPr>
          <a:xfrm>
            <a:off x="5292080" y="908720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070C0"/>
                </a:solidFill>
              </a:rPr>
              <a:t>Módulo de Presencia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6" name="5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6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496" y="1052736"/>
            <a:ext cx="8856000" cy="526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5292080" y="908720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070C0"/>
                </a:solidFill>
              </a:rPr>
              <a:t>Módulo de Configuración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6" name="5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6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8820000" cy="313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5292080" y="1052736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070C0"/>
                </a:solidFill>
              </a:rPr>
              <a:t>Módulo de hardware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13991"/>
            <a:ext cx="8651174" cy="562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6" name="5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6 Imagen" descr="LogNub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sp>
        <p:nvSpPr>
          <p:cNvPr id="8" name="7 Rectángulo"/>
          <p:cNvSpPr/>
          <p:nvPr/>
        </p:nvSpPr>
        <p:spPr>
          <a:xfrm>
            <a:off x="5292080" y="980728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070C0"/>
                </a:solidFill>
              </a:rPr>
              <a:t>Módulo de RRHH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7" name="6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8" name="7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sp>
        <p:nvSpPr>
          <p:cNvPr id="9" name="Rectangle 2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439744" cy="792088"/>
          </a:xfrm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rgbClr val="0070C0"/>
                </a:solidFill>
              </a:rPr>
              <a:t>Pruébalo ahora.</a:t>
            </a:r>
          </a:p>
        </p:txBody>
      </p:sp>
      <p:pic>
        <p:nvPicPr>
          <p:cNvPr id="10" name="Picture 6" descr="Navegado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4400" y="1628800"/>
            <a:ext cx="5003800" cy="1408112"/>
          </a:xfrm>
          <a:prstGeom prst="rect">
            <a:avLst/>
          </a:prstGeom>
          <a:noFill/>
        </p:spPr>
      </p:pic>
      <p:sp>
        <p:nvSpPr>
          <p:cNvPr id="11" name="Rectangle 52"/>
          <p:cNvSpPr>
            <a:spLocks/>
          </p:cNvSpPr>
          <p:nvPr/>
        </p:nvSpPr>
        <p:spPr bwMode="auto">
          <a:xfrm>
            <a:off x="5586413" y="2926532"/>
            <a:ext cx="280828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s-ES" sz="2400" b="1">
                <a:solidFill>
                  <a:srgbClr val="3399FF"/>
                </a:solidFill>
              </a:rPr>
              <a:t>Portal del Empelado</a:t>
            </a:r>
          </a:p>
        </p:txBody>
      </p:sp>
      <p:sp>
        <p:nvSpPr>
          <p:cNvPr id="12" name="Rectangle 55"/>
          <p:cNvSpPr>
            <a:spLocks/>
          </p:cNvSpPr>
          <p:nvPr/>
        </p:nvSpPr>
        <p:spPr bwMode="auto">
          <a:xfrm>
            <a:off x="5838825" y="3277369"/>
            <a:ext cx="23399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s-ES" sz="2000">
                <a:solidFill>
                  <a:srgbClr val="3399FF"/>
                </a:solidFill>
              </a:rPr>
              <a:t>www.vpresencia.net</a:t>
            </a:r>
          </a:p>
        </p:txBody>
      </p:sp>
      <p:sp>
        <p:nvSpPr>
          <p:cNvPr id="13" name="Rectangle 56"/>
          <p:cNvSpPr>
            <a:spLocks/>
          </p:cNvSpPr>
          <p:nvPr/>
        </p:nvSpPr>
        <p:spPr bwMode="auto">
          <a:xfrm>
            <a:off x="1123950" y="3275782"/>
            <a:ext cx="25558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s-ES" sz="2000">
                <a:solidFill>
                  <a:srgbClr val="3399FF"/>
                </a:solidFill>
              </a:rPr>
              <a:t>www.vpresencia.com</a:t>
            </a:r>
          </a:p>
        </p:txBody>
      </p:sp>
      <p:sp>
        <p:nvSpPr>
          <p:cNvPr id="14" name="Rectangle 57"/>
          <p:cNvSpPr>
            <a:spLocks/>
          </p:cNvSpPr>
          <p:nvPr/>
        </p:nvSpPr>
        <p:spPr bwMode="auto">
          <a:xfrm>
            <a:off x="982663" y="2924944"/>
            <a:ext cx="28019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s-ES" sz="2400" b="1">
                <a:solidFill>
                  <a:srgbClr val="3399FF"/>
                </a:solidFill>
              </a:rPr>
              <a:t>Administrador</a:t>
            </a:r>
          </a:p>
        </p:txBody>
      </p:sp>
      <p:pic>
        <p:nvPicPr>
          <p:cNvPr id="15" name="Picture 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1725" y="3972694"/>
            <a:ext cx="7221538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1259632" y="980728"/>
            <a:ext cx="68407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¿Te imaginas  tener tu propia Nube</a:t>
            </a:r>
          </a:p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de RRHH para tus clientes?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67544" y="2132857"/>
            <a:ext cx="846043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600" b="1" dirty="0" smtClean="0">
                <a:solidFill>
                  <a:srgbClr val="0070C0"/>
                </a:solidFill>
              </a:rPr>
              <a:t>Compatible con el programa de nóminas que utilizas.</a:t>
            </a:r>
          </a:p>
          <a:p>
            <a:pPr>
              <a:lnSpc>
                <a:spcPct val="150000"/>
              </a:lnSpc>
            </a:pPr>
            <a:r>
              <a:rPr lang="es-ES" sz="2600" b="1" dirty="0" smtClean="0">
                <a:solidFill>
                  <a:srgbClr val="0070C0"/>
                </a:solidFill>
              </a:rPr>
              <a:t>Adaptable  a cualquier tipo de empresa.</a:t>
            </a:r>
          </a:p>
          <a:p>
            <a:pPr>
              <a:lnSpc>
                <a:spcPct val="150000"/>
              </a:lnSpc>
            </a:pPr>
            <a:r>
              <a:rPr lang="es-ES" sz="2600" b="1" dirty="0" smtClean="0">
                <a:solidFill>
                  <a:srgbClr val="0070C0"/>
                </a:solidFill>
              </a:rPr>
              <a:t>Con información online para tus clientes y sus empleados.</a:t>
            </a:r>
          </a:p>
          <a:p>
            <a:pPr>
              <a:lnSpc>
                <a:spcPct val="150000"/>
              </a:lnSpc>
            </a:pPr>
            <a:r>
              <a:rPr lang="es-ES" sz="2600" b="1" dirty="0" smtClean="0">
                <a:solidFill>
                  <a:srgbClr val="0070C0"/>
                </a:solidFill>
              </a:rPr>
              <a:t>En cualquier lugar y hora, con cualquier dispositivo.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0" y="6425952"/>
            <a:ext cx="9144000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" name="Rectangle 3"/>
          <p:cNvSpPr txBox="1">
            <a:spLocks/>
          </p:cNvSpPr>
          <p:nvPr/>
        </p:nvSpPr>
        <p:spPr>
          <a:xfrm>
            <a:off x="4716016" y="6381328"/>
            <a:ext cx="4248472" cy="57606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i="0" u="none" strike="noStrike" kern="1200" normalizeH="0" baseline="0" noProof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Descubre </a:t>
            </a:r>
            <a:r>
              <a:rPr kumimoji="0" lang="es-ES" sz="3600" i="0" u="none" strike="noStrike" kern="1200" normalizeH="0" baseline="0" noProof="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VisualPresencia</a:t>
            </a:r>
            <a:r>
              <a:rPr kumimoji="0" lang="es-ES" sz="3600" i="0" u="none" strike="noStrike" kern="1200" normalizeH="0" baseline="0" noProof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Cloud </a:t>
            </a:r>
            <a:endParaRPr kumimoji="0" lang="es-ES" sz="3600" i="0" u="none" strike="noStrike" kern="1200" normalizeH="0" baseline="0" noProof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1" name="30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13" name="12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0" name="29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4294967295"/>
          </p:nvPr>
        </p:nvSpPr>
        <p:spPr>
          <a:xfrm>
            <a:off x="1619672" y="1268760"/>
            <a:ext cx="7344816" cy="4968552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es-ES" sz="2800" b="1" dirty="0" smtClean="0">
                <a:solidFill>
                  <a:srgbClr val="0070C0"/>
                </a:solidFill>
              </a:rPr>
              <a:t>¿Qué es </a:t>
            </a:r>
            <a:r>
              <a:rPr lang="es-ES" sz="2800" b="1" dirty="0" err="1" smtClean="0">
                <a:solidFill>
                  <a:srgbClr val="0070C0"/>
                </a:solidFill>
              </a:rPr>
              <a:t>VisualPresencia</a:t>
            </a:r>
            <a:r>
              <a:rPr lang="es-ES" sz="2800" b="1" dirty="0" smtClean="0">
                <a:solidFill>
                  <a:srgbClr val="0070C0"/>
                </a:solidFill>
              </a:rPr>
              <a:t> Cloud?</a:t>
            </a:r>
          </a:p>
          <a:p>
            <a:pPr marL="0" indent="0" algn="just" eaLnBrk="1" hangingPunct="1">
              <a:buClr>
                <a:schemeClr val="tx2"/>
              </a:buClr>
              <a:buFont typeface="Arial" charset="0"/>
              <a:buNone/>
            </a:pPr>
            <a:r>
              <a:rPr lang="es-ES" sz="2200" b="1" dirty="0" smtClean="0">
                <a:solidFill>
                  <a:srgbClr val="0070C0"/>
                </a:solidFill>
              </a:rPr>
              <a:t>La solución integral de gestión de presencia  online.</a:t>
            </a:r>
          </a:p>
          <a:p>
            <a:pPr marL="0" indent="0" algn="just" eaLnBrk="1" hangingPunct="1">
              <a:buClr>
                <a:schemeClr val="tx2"/>
              </a:buClr>
              <a:buFont typeface="Arial" charset="0"/>
              <a:buNone/>
            </a:pPr>
            <a:r>
              <a:rPr lang="es-ES" sz="2200" b="1" dirty="0" smtClean="0">
                <a:solidFill>
                  <a:srgbClr val="0070C0"/>
                </a:solidFill>
              </a:rPr>
              <a:t>Ventajas:</a:t>
            </a:r>
          </a:p>
          <a:p>
            <a:pPr marL="0" indent="0" algn="just" eaLnBrk="1" hangingPunct="1">
              <a:lnSpc>
                <a:spcPct val="150000"/>
              </a:lnSpc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200" b="1" dirty="0" smtClean="0">
                <a:solidFill>
                  <a:srgbClr val="0070C0"/>
                </a:solidFill>
              </a:rPr>
              <a:t>  Software en la nube.</a:t>
            </a:r>
          </a:p>
          <a:p>
            <a:pPr marL="0" indent="0" algn="just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200" b="1" dirty="0" smtClean="0">
                <a:solidFill>
                  <a:srgbClr val="0070C0"/>
                </a:solidFill>
              </a:rPr>
              <a:t>  </a:t>
            </a:r>
            <a:r>
              <a:rPr lang="es-ES" sz="2200" b="1" dirty="0" err="1" smtClean="0">
                <a:solidFill>
                  <a:srgbClr val="0070C0"/>
                </a:solidFill>
              </a:rPr>
              <a:t>Multiempresa</a:t>
            </a:r>
            <a:r>
              <a:rPr lang="es-ES" sz="2200" b="1" dirty="0" smtClean="0">
                <a:solidFill>
                  <a:srgbClr val="0070C0"/>
                </a:solidFill>
              </a:rPr>
              <a:t> y </a:t>
            </a:r>
            <a:r>
              <a:rPr lang="es-ES" sz="2200" b="1" dirty="0" err="1" smtClean="0">
                <a:solidFill>
                  <a:srgbClr val="0070C0"/>
                </a:solidFill>
              </a:rPr>
              <a:t>multicentros</a:t>
            </a:r>
            <a:r>
              <a:rPr lang="es-ES" sz="2200" b="1" dirty="0" smtClean="0">
                <a:solidFill>
                  <a:srgbClr val="0070C0"/>
                </a:solidFill>
              </a:rPr>
              <a:t> de trabajo.</a:t>
            </a:r>
          </a:p>
          <a:p>
            <a:pPr marL="0" indent="0" algn="just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200" b="1" dirty="0" smtClean="0">
                <a:solidFill>
                  <a:srgbClr val="0070C0"/>
                </a:solidFill>
              </a:rPr>
              <a:t>  Acceso desde cualquier navegador.</a:t>
            </a:r>
          </a:p>
          <a:p>
            <a:pPr marL="0" indent="0" algn="just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200" b="1" dirty="0" smtClean="0">
                <a:solidFill>
                  <a:srgbClr val="0070C0"/>
                </a:solidFill>
              </a:rPr>
              <a:t>  Disponible a cualquier hora.</a:t>
            </a:r>
          </a:p>
          <a:p>
            <a:pPr marL="0" indent="0" algn="just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200" b="1" dirty="0" smtClean="0">
                <a:solidFill>
                  <a:srgbClr val="0070C0"/>
                </a:solidFill>
              </a:rPr>
              <a:t>  Siempre operativo, disponible y actualizado.</a:t>
            </a:r>
          </a:p>
          <a:p>
            <a:pPr marL="0" indent="0" algn="just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200" b="1" dirty="0" smtClean="0">
                <a:solidFill>
                  <a:srgbClr val="0070C0"/>
                </a:solidFill>
              </a:rPr>
              <a:t>  Consulta en tiempo real de presentes, ausentes, etc. </a:t>
            </a:r>
          </a:p>
          <a:p>
            <a:pPr marL="0" indent="0" algn="just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200" b="1" dirty="0" smtClean="0">
                <a:solidFill>
                  <a:srgbClr val="0070C0"/>
                </a:solidFill>
              </a:rPr>
              <a:t>  Gestión de permisos, bajas, vacaciones.</a:t>
            </a:r>
          </a:p>
          <a:p>
            <a:pPr marL="0" indent="0" algn="just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200" b="1" dirty="0" smtClean="0">
                <a:solidFill>
                  <a:srgbClr val="0070C0"/>
                </a:solidFill>
              </a:rPr>
              <a:t>  Almacenamiento de nóminas, contratos, certificados, etc.                                                                                    </a:t>
            </a:r>
          </a:p>
          <a:p>
            <a:pPr marL="0" indent="0" algn="just" eaLnBrk="1" hangingPunct="1">
              <a:buClr>
                <a:srgbClr val="558ED5"/>
              </a:buClr>
              <a:buFont typeface="Wingdings" pitchFamily="2" charset="2"/>
              <a:buNone/>
            </a:pPr>
            <a:endParaRPr lang="es-ES" sz="2000" b="1" dirty="0" smtClean="0">
              <a:solidFill>
                <a:srgbClr val="0070C0"/>
              </a:solidFill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7" name="6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8" name="7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675" y="1053336"/>
            <a:ext cx="1157984" cy="54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6" name="5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7" name="6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1979712" y="1556792"/>
            <a:ext cx="6912768" cy="396044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200000"/>
              </a:lnSpc>
              <a:buFont typeface="Arial" charset="0"/>
              <a:buNone/>
            </a:pPr>
            <a:r>
              <a:rPr lang="es-ES" sz="2800" b="1" dirty="0" smtClean="0">
                <a:solidFill>
                  <a:srgbClr val="0070C0"/>
                </a:solidFill>
              </a:rPr>
              <a:t>¿Por qué utilizar </a:t>
            </a:r>
            <a:r>
              <a:rPr lang="es-ES" sz="2800" b="1" dirty="0" err="1" smtClean="0">
                <a:solidFill>
                  <a:srgbClr val="0070C0"/>
                </a:solidFill>
              </a:rPr>
              <a:t>VisualPresencia</a:t>
            </a:r>
            <a:r>
              <a:rPr lang="es-ES" sz="2800" b="1" dirty="0" smtClean="0">
                <a:solidFill>
                  <a:srgbClr val="0070C0"/>
                </a:solidFill>
              </a:rPr>
              <a:t> Cloud?</a:t>
            </a:r>
            <a:endParaRPr lang="es-ES" sz="2400" b="1" dirty="0" smtClean="0">
              <a:solidFill>
                <a:srgbClr val="0070C0"/>
              </a:solidFill>
            </a:endParaRPr>
          </a:p>
          <a:p>
            <a:pPr marL="0" indent="0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400" b="1" dirty="0" smtClean="0">
                <a:solidFill>
                  <a:srgbClr val="0070C0"/>
                </a:solidFill>
              </a:rPr>
              <a:t> Aumenta la productividad.</a:t>
            </a:r>
          </a:p>
          <a:p>
            <a:pPr marL="0" indent="0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400" b="1" dirty="0" smtClean="0">
                <a:solidFill>
                  <a:srgbClr val="0070C0"/>
                </a:solidFill>
              </a:rPr>
              <a:t> Facilita la gestión de RRHH.</a:t>
            </a:r>
          </a:p>
          <a:p>
            <a:pPr marL="0" indent="0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400" b="1" dirty="0" smtClean="0">
                <a:solidFill>
                  <a:srgbClr val="0070C0"/>
                </a:solidFill>
              </a:rPr>
              <a:t> Informa del tiempo de permanencia en la empresa.</a:t>
            </a:r>
          </a:p>
          <a:p>
            <a:pPr marL="0" indent="0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400" b="1" dirty="0" smtClean="0">
                <a:solidFill>
                  <a:srgbClr val="0070C0"/>
                </a:solidFill>
              </a:rPr>
              <a:t> Gestión de permisos y ausencias.</a:t>
            </a:r>
          </a:p>
          <a:p>
            <a:pPr marL="0" indent="0" eaLnBrk="1" hangingPunct="1">
              <a:buClr>
                <a:srgbClr val="558ED5"/>
              </a:buClr>
              <a:buFont typeface="Wingdings" pitchFamily="2" charset="2"/>
              <a:buChar char="§"/>
            </a:pPr>
            <a:r>
              <a:rPr lang="es-ES" sz="2400" b="1" dirty="0" smtClean="0">
                <a:solidFill>
                  <a:srgbClr val="0070C0"/>
                </a:solidFill>
              </a:rPr>
              <a:t> Retrasos, bajas, vacaciones.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1157984" cy="54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7" name="6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8" name="7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pic>
        <p:nvPicPr>
          <p:cNvPr id="13" name="12 Imagen" descr="Port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268760"/>
            <a:ext cx="5694158" cy="4554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7" name="6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8" name="7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pic>
        <p:nvPicPr>
          <p:cNvPr id="9" name="8 Imagen" descr="Portal Emplea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340768"/>
            <a:ext cx="6094628" cy="4869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7" name="6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8" name="7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4216" y="2204863"/>
            <a:ext cx="6201092" cy="38884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8 Rectángulo"/>
          <p:cNvSpPr/>
          <p:nvPr/>
        </p:nvSpPr>
        <p:spPr>
          <a:xfrm>
            <a:off x="1619672" y="836712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070C0"/>
                </a:solidFill>
              </a:rPr>
              <a:t>Gestión Documental online</a:t>
            </a:r>
          </a:p>
          <a:p>
            <a:pPr algn="ctr"/>
            <a:r>
              <a:rPr lang="es-ES" sz="2400" b="1" dirty="0" smtClean="0">
                <a:solidFill>
                  <a:srgbClr val="0070C0"/>
                </a:solidFill>
              </a:rPr>
              <a:t>Nóminas, contratos  y otros documentos</a:t>
            </a:r>
          </a:p>
          <a:p>
            <a:pPr algn="ctr"/>
            <a:r>
              <a:rPr lang="es-ES" sz="2400" b="1" dirty="0" smtClean="0">
                <a:solidFill>
                  <a:srgbClr val="0070C0"/>
                </a:solidFill>
              </a:rPr>
              <a:t>a disposición de tus clientes y de sus empelados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259632" y="6165304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rgbClr val="0070C0"/>
                </a:solidFill>
              </a:rPr>
              <a:t>Compatible con la mayoría de software de nóminas del mercado.</a:t>
            </a:r>
            <a:endParaRPr lang="es-ES" sz="1600" dirty="0" smtClean="0">
              <a:solidFill>
                <a:srgbClr val="0070C0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907704" y="2492896"/>
            <a:ext cx="3960440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rgbClr val="558ED5"/>
              </a:buClr>
              <a:buFont typeface="Wingdings" pitchFamily="2" charset="2"/>
              <a:buChar char="q"/>
            </a:pPr>
            <a:r>
              <a:rPr lang="es-ES" sz="1200" dirty="0"/>
              <a:t>   Carpeta personal de cada empleado </a:t>
            </a:r>
          </a:p>
          <a:p>
            <a:pPr>
              <a:buClr>
                <a:srgbClr val="558ED5"/>
              </a:buClr>
              <a:buFont typeface="Wingdings" pitchFamily="2" charset="2"/>
              <a:buChar char="q"/>
            </a:pPr>
            <a:r>
              <a:rPr lang="es-ES" sz="1200" dirty="0"/>
              <a:t>   Contratos</a:t>
            </a:r>
          </a:p>
          <a:p>
            <a:pPr>
              <a:buClr>
                <a:srgbClr val="558ED5"/>
              </a:buClr>
              <a:buFont typeface="Wingdings" pitchFamily="2" charset="2"/>
              <a:buChar char="q"/>
            </a:pPr>
            <a:r>
              <a:rPr lang="es-ES" sz="1200" dirty="0"/>
              <a:t>   Nóminas</a:t>
            </a:r>
          </a:p>
          <a:p>
            <a:pPr>
              <a:buClr>
                <a:srgbClr val="558ED5"/>
              </a:buClr>
              <a:buFont typeface="Wingdings" pitchFamily="2" charset="2"/>
              <a:buChar char="q"/>
            </a:pPr>
            <a:r>
              <a:rPr lang="es-ES" sz="1200" dirty="0"/>
              <a:t>   Certificados</a:t>
            </a:r>
          </a:p>
          <a:p>
            <a:pPr>
              <a:buClr>
                <a:srgbClr val="558ED5"/>
              </a:buClr>
              <a:buFont typeface="Wingdings" pitchFamily="2" charset="2"/>
              <a:buChar char="q"/>
            </a:pPr>
            <a:r>
              <a:rPr lang="es-ES" sz="1200" dirty="0"/>
              <a:t>   Partes de Baja</a:t>
            </a:r>
          </a:p>
          <a:p>
            <a:pPr algn="just">
              <a:buClr>
                <a:srgbClr val="558ED5"/>
              </a:buClr>
              <a:buFont typeface="Wingdings" pitchFamily="2" charset="2"/>
              <a:buChar char="q"/>
            </a:pPr>
            <a:r>
              <a:rPr lang="es-ES" sz="1200" dirty="0"/>
              <a:t>   Notificaciones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7" name="6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8" name="7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pic>
        <p:nvPicPr>
          <p:cNvPr id="9" name="Picture 9" descr="Ipad pc ipho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59128"/>
            <a:ext cx="7812000" cy="4738224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2411760" y="908720"/>
            <a:ext cx="4740721" cy="7275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s-ES" sz="2400" b="1" dirty="0" smtClean="0">
                <a:solidFill>
                  <a:srgbClr val="0070C0"/>
                </a:solidFill>
              </a:rPr>
              <a:t>Acceso desde cualquier dispositivo</a:t>
            </a:r>
            <a:endParaRPr lang="es-ES" sz="2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 Grupo"/>
          <p:cNvGrpSpPr/>
          <p:nvPr/>
        </p:nvGrpSpPr>
        <p:grpSpPr>
          <a:xfrm>
            <a:off x="0" y="44624"/>
            <a:ext cx="9144000" cy="720080"/>
            <a:chOff x="0" y="44624"/>
            <a:chExt cx="9144000" cy="720080"/>
          </a:xfrm>
        </p:grpSpPr>
        <p:cxnSp>
          <p:nvCxnSpPr>
            <p:cNvPr id="7" name="6 Conector recto"/>
            <p:cNvCxnSpPr/>
            <p:nvPr/>
          </p:nvCxnSpPr>
          <p:spPr>
            <a:xfrm>
              <a:off x="0" y="764704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8" name="7 Imagen" descr="LogNube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4" y="44624"/>
              <a:ext cx="1070062" cy="684000"/>
            </a:xfrm>
            <a:prstGeom prst="rect">
              <a:avLst/>
            </a:prstGeom>
          </p:spPr>
        </p:pic>
      </p:grpSp>
      <p:sp>
        <p:nvSpPr>
          <p:cNvPr id="9" name="8 Rectángulo"/>
          <p:cNvSpPr/>
          <p:nvPr/>
        </p:nvSpPr>
        <p:spPr>
          <a:xfrm>
            <a:off x="1979712" y="764704"/>
            <a:ext cx="6154121" cy="7275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s-ES" sz="2400" b="1" dirty="0" smtClean="0">
                <a:solidFill>
                  <a:srgbClr val="0070C0"/>
                </a:solidFill>
              </a:rPr>
              <a:t>Compatible con cualquier tecnología de fichaje</a:t>
            </a: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0093" y="1982664"/>
            <a:ext cx="15970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5543" y="1982664"/>
            <a:ext cx="15970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618855" y="3357563"/>
            <a:ext cx="1949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1400" b="1">
                <a:solidFill>
                  <a:srgbClr val="0070C0"/>
                </a:solidFill>
              </a:rPr>
              <a:t>Huella + Prox</a:t>
            </a:r>
          </a:p>
        </p:txBody>
      </p:sp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6255" y="1971551"/>
            <a:ext cx="171450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747818" y="3357563"/>
            <a:ext cx="1951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1400" b="1">
                <a:solidFill>
                  <a:srgbClr val="0070C0"/>
                </a:solidFill>
              </a:rPr>
              <a:t>Proximidad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937568" y="3357563"/>
            <a:ext cx="1443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1400" b="1" dirty="0">
                <a:solidFill>
                  <a:srgbClr val="0070C0"/>
                </a:solidFill>
              </a:rPr>
              <a:t>Huella</a:t>
            </a:r>
          </a:p>
        </p:txBody>
      </p: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2877493" y="5876925"/>
            <a:ext cx="1443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1400" b="1">
                <a:solidFill>
                  <a:srgbClr val="0070C0"/>
                </a:solidFill>
              </a:rPr>
              <a:t>Huella Usb</a:t>
            </a:r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4136380" y="5875338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1400" b="1">
                <a:solidFill>
                  <a:srgbClr val="0070C0"/>
                </a:solidFill>
              </a:rPr>
              <a:t>Smartphone</a:t>
            </a:r>
          </a:p>
          <a:p>
            <a:pPr algn="ctr"/>
            <a:r>
              <a:rPr lang="es-ES" sz="1400" b="1">
                <a:solidFill>
                  <a:srgbClr val="0070C0"/>
                </a:solidFill>
              </a:rPr>
              <a:t>  (con  geoposicionamiento)</a:t>
            </a:r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auto">
          <a:xfrm>
            <a:off x="6946255" y="5875338"/>
            <a:ext cx="1951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1400" b="1">
                <a:solidFill>
                  <a:srgbClr val="0070C0"/>
                </a:solidFill>
              </a:rPr>
              <a:t>PC</a:t>
            </a:r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683568" y="5875338"/>
            <a:ext cx="1443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1400" b="1">
                <a:solidFill>
                  <a:srgbClr val="0070C0"/>
                </a:solidFill>
              </a:rPr>
              <a:t>MiniProx</a:t>
            </a:r>
          </a:p>
        </p:txBody>
      </p:sp>
      <p:pic>
        <p:nvPicPr>
          <p:cNvPr id="20" name="Picture 27" descr="Miniprox usb 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8205" y="4184650"/>
            <a:ext cx="7656513" cy="151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338</Words>
  <Application>Microsoft Office PowerPoint</Application>
  <PresentationFormat>Presentación en pantalla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Pruébalo ahora.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Miguel</dc:creator>
  <cp:lastModifiedBy>Miguel</cp:lastModifiedBy>
  <cp:revision>32</cp:revision>
  <dcterms:created xsi:type="dcterms:W3CDTF">2014-03-23T21:12:48Z</dcterms:created>
  <dcterms:modified xsi:type="dcterms:W3CDTF">2014-05-18T21:20:12Z</dcterms:modified>
</cp:coreProperties>
</file>